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9"/>
  </p:notesMasterIdLst>
  <p:sldIdLst>
    <p:sldId id="256" r:id="rId3"/>
    <p:sldId id="258" r:id="rId4"/>
    <p:sldId id="263" r:id="rId5"/>
    <p:sldId id="259" r:id="rId6"/>
    <p:sldId id="265" r:id="rId7"/>
    <p:sldId id="281" r:id="rId8"/>
    <p:sldId id="282" r:id="rId9"/>
    <p:sldId id="260" r:id="rId10"/>
    <p:sldId id="261" r:id="rId11"/>
    <p:sldId id="268" r:id="rId12"/>
    <p:sldId id="283" r:id="rId13"/>
    <p:sldId id="267" r:id="rId14"/>
    <p:sldId id="262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66" r:id="rId28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Black" panose="00000A00000000000000" pitchFamily="2" charset="0"/>
      <p:bold r:id="rId38"/>
      <p:boldItalic r:id="rId39"/>
    </p:embeddedFont>
    <p:embeddedFont>
      <p:font typeface="Montserrat ExtraBold" panose="00000900000000000000" pitchFamily="2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134" y="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9b7aec509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4" name="Google Shape;184;g1f9b7aec509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BDBBB1C0-6930-BFB7-18FC-3DEC54868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06743487f_0_57:notes">
            <a:extLst>
              <a:ext uri="{FF2B5EF4-FFF2-40B4-BE49-F238E27FC236}">
                <a16:creationId xmlns:a16="http://schemas.microsoft.com/office/drawing/2014/main" id="{2FF79755-B0F1-9A55-04BC-D8F3341B49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1" name="Google Shape;211;g806743487f_0_57:notes">
            <a:extLst>
              <a:ext uri="{FF2B5EF4-FFF2-40B4-BE49-F238E27FC236}">
                <a16:creationId xmlns:a16="http://schemas.microsoft.com/office/drawing/2014/main" id="{CEFF7FDB-D2B0-8697-BF56-27C425CFA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822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F1C9F259-466C-C2C3-F971-36E21096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6743487f_0_70:notes">
            <a:extLst>
              <a:ext uri="{FF2B5EF4-FFF2-40B4-BE49-F238E27FC236}">
                <a16:creationId xmlns:a16="http://schemas.microsoft.com/office/drawing/2014/main" id="{F915D47C-B681-6FDF-4AC8-0C35C77C78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6" name="Google Shape;246;g806743487f_0_70:notes">
            <a:extLst>
              <a:ext uri="{FF2B5EF4-FFF2-40B4-BE49-F238E27FC236}">
                <a16:creationId xmlns:a16="http://schemas.microsoft.com/office/drawing/2014/main" id="{ABD863E8-1874-FAA0-D8C1-55AAEA566C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235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1DE03EDE-1C09-CB5C-375D-73912F29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06743487f_0_57:notes">
            <a:extLst>
              <a:ext uri="{FF2B5EF4-FFF2-40B4-BE49-F238E27FC236}">
                <a16:creationId xmlns:a16="http://schemas.microsoft.com/office/drawing/2014/main" id="{20ACC5C3-F59C-6392-9964-FD63BDDF5D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1" name="Google Shape;211;g806743487f_0_57:notes">
            <a:extLst>
              <a:ext uri="{FF2B5EF4-FFF2-40B4-BE49-F238E27FC236}">
                <a16:creationId xmlns:a16="http://schemas.microsoft.com/office/drawing/2014/main" id="{05667CCB-0C2E-E238-4116-B2C0401BA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130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0aeea1a2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28" name="Google Shape;228;g80aeea1a2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E11A36CB-6D8F-E46C-A808-1BA6878F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06743487f_0_57:notes">
            <a:extLst>
              <a:ext uri="{FF2B5EF4-FFF2-40B4-BE49-F238E27FC236}">
                <a16:creationId xmlns:a16="http://schemas.microsoft.com/office/drawing/2014/main" id="{7BA98D08-324A-565F-9304-73B08F6FEE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1" name="Google Shape;211;g806743487f_0_57:notes">
            <a:extLst>
              <a:ext uri="{FF2B5EF4-FFF2-40B4-BE49-F238E27FC236}">
                <a16:creationId xmlns:a16="http://schemas.microsoft.com/office/drawing/2014/main" id="{2134AC93-E81B-AA26-E505-42703981B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77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D730A461-7AE4-458E-534A-AC4285BFD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6743487f_0_70:notes">
            <a:extLst>
              <a:ext uri="{FF2B5EF4-FFF2-40B4-BE49-F238E27FC236}">
                <a16:creationId xmlns:a16="http://schemas.microsoft.com/office/drawing/2014/main" id="{639BDF11-6915-ADFC-B08F-333F4E5A66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6" name="Google Shape;246;g806743487f_0_70:notes">
            <a:extLst>
              <a:ext uri="{FF2B5EF4-FFF2-40B4-BE49-F238E27FC236}">
                <a16:creationId xmlns:a16="http://schemas.microsoft.com/office/drawing/2014/main" id="{D1B53E42-0293-7A00-4381-BAAF26332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540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B4182CFD-8150-A8AF-C800-27966267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6743487f_0_70:notes">
            <a:extLst>
              <a:ext uri="{FF2B5EF4-FFF2-40B4-BE49-F238E27FC236}">
                <a16:creationId xmlns:a16="http://schemas.microsoft.com/office/drawing/2014/main" id="{18FC60D0-E91B-3053-D749-53CCDF8D5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6" name="Google Shape;246;g806743487f_0_70:notes">
            <a:extLst>
              <a:ext uri="{FF2B5EF4-FFF2-40B4-BE49-F238E27FC236}">
                <a16:creationId xmlns:a16="http://schemas.microsoft.com/office/drawing/2014/main" id="{966CD7D2-1AF8-1D4D-2042-BEAF1E3554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929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6941ED53-797A-414A-6C0F-B8395D666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6743487f_0_70:notes">
            <a:extLst>
              <a:ext uri="{FF2B5EF4-FFF2-40B4-BE49-F238E27FC236}">
                <a16:creationId xmlns:a16="http://schemas.microsoft.com/office/drawing/2014/main" id="{A53E784C-FEFC-7E56-1162-AE4A486ED6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6" name="Google Shape;246;g806743487f_0_70:notes">
            <a:extLst>
              <a:ext uri="{FF2B5EF4-FFF2-40B4-BE49-F238E27FC236}">
                <a16:creationId xmlns:a16="http://schemas.microsoft.com/office/drawing/2014/main" id="{C18C9E17-FB1E-4D6C-9CA2-5420630075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013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1C829907-5974-2C38-DB71-945984A3C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6743487f_0_70:notes">
            <a:extLst>
              <a:ext uri="{FF2B5EF4-FFF2-40B4-BE49-F238E27FC236}">
                <a16:creationId xmlns:a16="http://schemas.microsoft.com/office/drawing/2014/main" id="{90D6141A-ECC6-7C19-EB76-D7313840C3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6" name="Google Shape;246;g806743487f_0_70:notes">
            <a:extLst>
              <a:ext uri="{FF2B5EF4-FFF2-40B4-BE49-F238E27FC236}">
                <a16:creationId xmlns:a16="http://schemas.microsoft.com/office/drawing/2014/main" id="{E360F8B0-C3DD-0D27-81C1-5BFDCDB9E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740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B99CA604-2258-0545-17DB-62E5BEAA5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6743487f_0_70:notes">
            <a:extLst>
              <a:ext uri="{FF2B5EF4-FFF2-40B4-BE49-F238E27FC236}">
                <a16:creationId xmlns:a16="http://schemas.microsoft.com/office/drawing/2014/main" id="{DC3A43BE-81B0-FB0A-9C0F-2D8C58B62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6" name="Google Shape;246;g806743487f_0_70:notes">
            <a:extLst>
              <a:ext uri="{FF2B5EF4-FFF2-40B4-BE49-F238E27FC236}">
                <a16:creationId xmlns:a16="http://schemas.microsoft.com/office/drawing/2014/main" id="{93523BDD-D258-4F98-1C62-70361BA330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01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06743487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98" name="Google Shape;198;g806743487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>
          <a:extLst>
            <a:ext uri="{FF2B5EF4-FFF2-40B4-BE49-F238E27FC236}">
              <a16:creationId xmlns:a16="http://schemas.microsoft.com/office/drawing/2014/main" id="{E3A89096-6035-9289-DB36-F8D49FDA8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0aeea1a29_1_39:notes">
            <a:extLst>
              <a:ext uri="{FF2B5EF4-FFF2-40B4-BE49-F238E27FC236}">
                <a16:creationId xmlns:a16="http://schemas.microsoft.com/office/drawing/2014/main" id="{8FE67410-AFB1-DAE2-AFE6-B2EB346E7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6" name="Google Shape;206;g80aeea1a29_1_39:notes">
            <a:extLst>
              <a:ext uri="{FF2B5EF4-FFF2-40B4-BE49-F238E27FC236}">
                <a16:creationId xmlns:a16="http://schemas.microsoft.com/office/drawing/2014/main" id="{BE9A6984-07B2-2CC8-60F2-C6DB86CAFD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130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6830E9A9-F0C2-1C06-1251-F476C49E2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0aeea1a29_1_16:notes">
            <a:extLst>
              <a:ext uri="{FF2B5EF4-FFF2-40B4-BE49-F238E27FC236}">
                <a16:creationId xmlns:a16="http://schemas.microsoft.com/office/drawing/2014/main" id="{E0003A62-3554-C6E9-56CC-5E33DEB565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33" name="Google Shape;233;g80aeea1a29_1_16:notes">
            <a:extLst>
              <a:ext uri="{FF2B5EF4-FFF2-40B4-BE49-F238E27FC236}">
                <a16:creationId xmlns:a16="http://schemas.microsoft.com/office/drawing/2014/main" id="{A732350B-0B5E-1492-D3BA-BE28A1900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601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F32CF4C5-3017-627E-98DB-8B0A444F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0aeea1a29_1_16:notes">
            <a:extLst>
              <a:ext uri="{FF2B5EF4-FFF2-40B4-BE49-F238E27FC236}">
                <a16:creationId xmlns:a16="http://schemas.microsoft.com/office/drawing/2014/main" id="{4F2F3330-ABCC-665D-2D76-CBCBF4CDB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33" name="Google Shape;233;g80aeea1a29_1_16:notes">
            <a:extLst>
              <a:ext uri="{FF2B5EF4-FFF2-40B4-BE49-F238E27FC236}">
                <a16:creationId xmlns:a16="http://schemas.microsoft.com/office/drawing/2014/main" id="{F3E9650F-9B3D-AEB2-3A4F-2BB5CA3393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523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E330883A-6F1D-4D69-259E-ECD4E3EC8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6743487f_0_70:notes">
            <a:extLst>
              <a:ext uri="{FF2B5EF4-FFF2-40B4-BE49-F238E27FC236}">
                <a16:creationId xmlns:a16="http://schemas.microsoft.com/office/drawing/2014/main" id="{BABFEC75-AF1B-E2B6-162D-A4078D3DC3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6" name="Google Shape;246;g806743487f_0_70:notes">
            <a:extLst>
              <a:ext uri="{FF2B5EF4-FFF2-40B4-BE49-F238E27FC236}">
                <a16:creationId xmlns:a16="http://schemas.microsoft.com/office/drawing/2014/main" id="{F0656691-E394-5BB4-EB41-E8094AD253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756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03239843-E32C-6CF5-8854-01BB71BEC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6743487f_0_70:notes">
            <a:extLst>
              <a:ext uri="{FF2B5EF4-FFF2-40B4-BE49-F238E27FC236}">
                <a16:creationId xmlns:a16="http://schemas.microsoft.com/office/drawing/2014/main" id="{6BFDB86B-4354-36F0-E2CC-3C07C78FB2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6" name="Google Shape;246;g806743487f_0_70:notes">
            <a:extLst>
              <a:ext uri="{FF2B5EF4-FFF2-40B4-BE49-F238E27FC236}">
                <a16:creationId xmlns:a16="http://schemas.microsoft.com/office/drawing/2014/main" id="{F6F14BE5-EC40-D585-ED2D-A534BD6E53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195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32043D3A-6C2E-43C5-C6D4-4F91F4021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6743487f_0_70:notes">
            <a:extLst>
              <a:ext uri="{FF2B5EF4-FFF2-40B4-BE49-F238E27FC236}">
                <a16:creationId xmlns:a16="http://schemas.microsoft.com/office/drawing/2014/main" id="{4552B393-D104-B913-A14E-D2703CAF9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6" name="Google Shape;246;g806743487f_0_70:notes">
            <a:extLst>
              <a:ext uri="{FF2B5EF4-FFF2-40B4-BE49-F238E27FC236}">
                <a16:creationId xmlns:a16="http://schemas.microsoft.com/office/drawing/2014/main" id="{094553C0-C025-0564-3B7C-E9F0D65715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81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49b31c9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53" name="Google Shape;253;g949b31c9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0aeea1a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33" name="Google Shape;233;g80aeea1a2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6" name="Google Shape;206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6" name="Google Shape;246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>
          <a:extLst>
            <a:ext uri="{FF2B5EF4-FFF2-40B4-BE49-F238E27FC236}">
              <a16:creationId xmlns:a16="http://schemas.microsoft.com/office/drawing/2014/main" id="{052D9BF4-A02A-91F7-837E-50D6AF74D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06743487f_0_57:notes">
            <a:extLst>
              <a:ext uri="{FF2B5EF4-FFF2-40B4-BE49-F238E27FC236}">
                <a16:creationId xmlns:a16="http://schemas.microsoft.com/office/drawing/2014/main" id="{CF7A7A2F-668F-B219-21DB-DFAA869A78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1" name="Google Shape;211;g806743487f_0_57:notes">
            <a:extLst>
              <a:ext uri="{FF2B5EF4-FFF2-40B4-BE49-F238E27FC236}">
                <a16:creationId xmlns:a16="http://schemas.microsoft.com/office/drawing/2014/main" id="{73304547-FCB7-A6E1-9D82-8B4380DFD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593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>
          <a:extLst>
            <a:ext uri="{FF2B5EF4-FFF2-40B4-BE49-F238E27FC236}">
              <a16:creationId xmlns:a16="http://schemas.microsoft.com/office/drawing/2014/main" id="{B70577EA-FAC6-E46A-00F9-58A36F9D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0aeea1a29_1_16:notes">
            <a:extLst>
              <a:ext uri="{FF2B5EF4-FFF2-40B4-BE49-F238E27FC236}">
                <a16:creationId xmlns:a16="http://schemas.microsoft.com/office/drawing/2014/main" id="{7ACBBBCD-557A-BF55-3AB0-4656C6E1C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33" name="Google Shape;233;g80aeea1a29_1_16:notes">
            <a:extLst>
              <a:ext uri="{FF2B5EF4-FFF2-40B4-BE49-F238E27FC236}">
                <a16:creationId xmlns:a16="http://schemas.microsoft.com/office/drawing/2014/main" id="{71078E97-3A6F-5152-C9EC-09A32403C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549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11" name="Google Shape;211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06743487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22" name="Google Shape;222;g806743487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1">
  <p:cSld name="TITLE_1">
    <p:bg>
      <p:bgPr>
        <a:solidFill>
          <a:srgbClr val="57068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5400" y="-12050"/>
            <a:ext cx="9144000" cy="5183400"/>
          </a:xfrm>
          <a:prstGeom prst="rect">
            <a:avLst/>
          </a:prstGeom>
          <a:solidFill>
            <a:srgbClr val="57068C">
              <a:alpha val="476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16949" y="18535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307600" y="37293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332900"/>
            <a:ext cx="2462839" cy="3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000" y="270975"/>
            <a:ext cx="754800" cy="4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6" name="Google Shape;6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 hasCustomPrompt="1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9A6ABA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1" type="title">
  <p:cSld name="TITLE">
    <p:bg>
      <p:bgPr>
        <a:solidFill>
          <a:srgbClr val="57068C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-15400" y="-12050"/>
            <a:ext cx="9144000" cy="5183400"/>
          </a:xfrm>
          <a:prstGeom prst="rect">
            <a:avLst/>
          </a:prstGeom>
          <a:solidFill>
            <a:srgbClr val="57068C">
              <a:alpha val="476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6949" y="18535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2"/>
          </p:nvPr>
        </p:nvSpPr>
        <p:spPr>
          <a:xfrm>
            <a:off x="307600" y="37293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332900"/>
            <a:ext cx="2462839" cy="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2">
  <p:cSld name="TITLE_1">
    <p:bg>
      <p:bgPr>
        <a:solidFill>
          <a:srgbClr val="57068C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200" y="14"/>
            <a:ext cx="9289550" cy="52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332900"/>
            <a:ext cx="2462839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6949" y="18535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307600" y="37293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57068C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9" descr=" 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00" y="4572250"/>
            <a:ext cx="1592624" cy="2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2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2">
  <p:cSld name="TITLE_1_1">
    <p:bg>
      <p:bgPr>
        <a:solidFill>
          <a:srgbClr val="57068C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200" y="14"/>
            <a:ext cx="9289550" cy="52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332900"/>
            <a:ext cx="2462839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6949" y="18535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307600" y="37293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000" y="270975"/>
            <a:ext cx="754800" cy="4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2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-page image">
  <p:cSld name="CUSTOM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7" name="Google Shape;137;p2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7" name="Google Shape;147;p28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50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5"/>
            <a:ext cx="1821750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 1 1">
  <p:cSld name="CUSTOM_1_1_1_1">
    <p:bg>
      <p:bgPr>
        <a:solidFill>
          <a:schemeClr val="dk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68" name="Google Shape;168;p31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3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5"/>
            <a:ext cx="1821750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 hasCustomPrompt="1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3" name="Google Shape;173;p32"/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F3F3F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-page image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61" name="Google Shape;61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6" r:id="rId14"/>
    <p:sldLayoutId id="2147483677" r:id="rId15"/>
    <p:sldLayoutId id="2147483678" r:id="rId16"/>
    <p:sldLayoutId id="214748367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7t6gxu2o6agslZmVPjLlMYgmr9IoceFa?usp=shar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suite.google.com/marketplace/app/grackle_slides/273764076887" TargetMode="External"/><Relationship Id="rId4" Type="http://schemas.openxmlformats.org/officeDocument/2006/relationships/hyperlink" Target="https://drive.google.com/drive/folders/1uBMcN0St5W8b4yAZkTeoxB_qUeaQLHAu?usp=sha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316948" y="989215"/>
            <a:ext cx="8552731" cy="2774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A Machine Learning Approach to Honeypot Detection</a:t>
            </a:r>
            <a:endParaRPr sz="5400" dirty="0"/>
          </a:p>
        </p:txBody>
      </p:sp>
      <p:sp>
        <p:nvSpPr>
          <p:cNvPr id="187" name="Google Shape;187;p35"/>
          <p:cNvSpPr txBox="1">
            <a:spLocks noGrp="1"/>
          </p:cNvSpPr>
          <p:nvPr>
            <p:ph type="subTitle" idx="2"/>
          </p:nvPr>
        </p:nvSpPr>
        <p:spPr>
          <a:xfrm>
            <a:off x="307600" y="37293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Introduction to Machine Learning	</a:t>
            </a:r>
            <a:endParaRPr dirty="0"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</a:t>
            </a:r>
            <a:r>
              <a:rPr lang="en-US" dirty="0"/>
              <a:t>Cody Barr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12/03/2025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7D9F75BC-860A-2FE3-B16F-DEE92B4E8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>
            <a:extLst>
              <a:ext uri="{FF2B5EF4-FFF2-40B4-BE49-F238E27FC236}">
                <a16:creationId xmlns:a16="http://schemas.microsoft.com/office/drawing/2014/main" id="{532378D3-8BFE-FA31-E705-CD32484EC9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sp>
        <p:nvSpPr>
          <p:cNvPr id="216" name="Google Shape;216;p39">
            <a:extLst>
              <a:ext uri="{FF2B5EF4-FFF2-40B4-BE49-F238E27FC236}">
                <a16:creationId xmlns:a16="http://schemas.microsoft.com/office/drawing/2014/main" id="{10CC2256-29B9-3455-4C1C-C3E6047626AB}"/>
              </a:ext>
            </a:extLst>
          </p:cNvPr>
          <p:cNvSpPr txBox="1"/>
          <p:nvPr/>
        </p:nvSpPr>
        <p:spPr>
          <a:xfrm>
            <a:off x="666194" y="2900287"/>
            <a:ext cx="215945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Logistic Regression</a:t>
            </a:r>
            <a:endParaRPr sz="12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9">
            <a:extLst>
              <a:ext uri="{FF2B5EF4-FFF2-40B4-BE49-F238E27FC236}">
                <a16:creationId xmlns:a16="http://schemas.microsoft.com/office/drawing/2014/main" id="{A18B9D16-80DC-5E57-80D7-A1A3632A0FA2}"/>
              </a:ext>
            </a:extLst>
          </p:cNvPr>
          <p:cNvSpPr txBox="1"/>
          <p:nvPr/>
        </p:nvSpPr>
        <p:spPr>
          <a:xfrm>
            <a:off x="3416093" y="2900287"/>
            <a:ext cx="217091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Random Forest</a:t>
            </a: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9">
            <a:extLst>
              <a:ext uri="{FF2B5EF4-FFF2-40B4-BE49-F238E27FC236}">
                <a16:creationId xmlns:a16="http://schemas.microsoft.com/office/drawing/2014/main" id="{7D263673-6F32-8440-B3A7-4C66A89D6EE8}"/>
              </a:ext>
            </a:extLst>
          </p:cNvPr>
          <p:cNvSpPr txBox="1"/>
          <p:nvPr/>
        </p:nvSpPr>
        <p:spPr>
          <a:xfrm>
            <a:off x="6177453" y="2900287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AdaBoost</a:t>
            </a:r>
            <a:endParaRPr sz="12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C6B13-57EC-4692-BEB7-B1354559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3" y="1416570"/>
            <a:ext cx="7719935" cy="12436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8E3D13BC-40D9-2221-C766-59E195EF20F6}"/>
              </a:ext>
            </a:extLst>
          </p:cNvPr>
          <p:cNvSpPr/>
          <p:nvPr/>
        </p:nvSpPr>
        <p:spPr>
          <a:xfrm>
            <a:off x="839448" y="2360951"/>
            <a:ext cx="217358" cy="21735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B8BF15A-F258-48F7-AD39-ABC29E1C78C2}"/>
              </a:ext>
            </a:extLst>
          </p:cNvPr>
          <p:cNvSpPr/>
          <p:nvPr/>
        </p:nvSpPr>
        <p:spPr>
          <a:xfrm>
            <a:off x="7242746" y="3997378"/>
            <a:ext cx="217358" cy="217358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1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83CD1AD7-FB7A-C6D7-09EE-D43094C7C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>
            <a:extLst>
              <a:ext uri="{FF2B5EF4-FFF2-40B4-BE49-F238E27FC236}">
                <a16:creationId xmlns:a16="http://schemas.microsoft.com/office/drawing/2014/main" id="{42B0752A-0DE4-096E-F24E-9E047F065B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R</a:t>
            </a:r>
            <a:r>
              <a:rPr lang="en-US" sz="7200" dirty="0"/>
              <a:t>e</a:t>
            </a:r>
            <a:r>
              <a:rPr lang="en" sz="7200" dirty="0"/>
              <a:t>ducing Dimensionality</a:t>
            </a:r>
            <a:endParaRPr sz="7200" dirty="0"/>
          </a:p>
        </p:txBody>
      </p:sp>
      <p:sp>
        <p:nvSpPr>
          <p:cNvPr id="249" name="Google Shape;249;p44">
            <a:extLst>
              <a:ext uri="{FF2B5EF4-FFF2-40B4-BE49-F238E27FC236}">
                <a16:creationId xmlns:a16="http://schemas.microsoft.com/office/drawing/2014/main" id="{75728DEB-BE1C-4639-8492-1D7A19F615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Today, that trailblazing spirit makes NYU one of the most prominent and respected research universities in the world.</a:t>
            </a:r>
            <a:endParaRPr dirty="0"/>
          </a:p>
        </p:txBody>
      </p:sp>
      <p:sp>
        <p:nvSpPr>
          <p:cNvPr id="250" name="Google Shape;250;p44">
            <a:extLst>
              <a:ext uri="{FF2B5EF4-FFF2-40B4-BE49-F238E27FC236}">
                <a16:creationId xmlns:a16="http://schemas.microsoft.com/office/drawing/2014/main" id="{0C304A7D-2FD1-268D-03B1-14B8E815930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They are not feasible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7497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14889756-BDC2-730E-91B5-90FD7B961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>
            <a:extLst>
              <a:ext uri="{FF2B5EF4-FFF2-40B4-BE49-F238E27FC236}">
                <a16:creationId xmlns:a16="http://schemas.microsoft.com/office/drawing/2014/main" id="{169AF09E-0300-BE09-D138-C7942FF9EA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 v2</a:t>
            </a:r>
            <a:endParaRPr dirty="0"/>
          </a:p>
        </p:txBody>
      </p:sp>
      <p:sp>
        <p:nvSpPr>
          <p:cNvPr id="216" name="Google Shape;216;p39">
            <a:extLst>
              <a:ext uri="{FF2B5EF4-FFF2-40B4-BE49-F238E27FC236}">
                <a16:creationId xmlns:a16="http://schemas.microsoft.com/office/drawing/2014/main" id="{9E7A6282-DBAD-C0F1-F469-D91736C13E47}"/>
              </a:ext>
            </a:extLst>
          </p:cNvPr>
          <p:cNvSpPr txBox="1"/>
          <p:nvPr/>
        </p:nvSpPr>
        <p:spPr>
          <a:xfrm>
            <a:off x="531283" y="3200090"/>
            <a:ext cx="215945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Vulnerability Counts</a:t>
            </a:r>
            <a:endParaRPr sz="12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9">
            <a:extLst>
              <a:ext uri="{FF2B5EF4-FFF2-40B4-BE49-F238E27FC236}">
                <a16:creationId xmlns:a16="http://schemas.microsoft.com/office/drawing/2014/main" id="{B49F0E11-EA25-78C6-4B4D-ACC135B62C69}"/>
              </a:ext>
            </a:extLst>
          </p:cNvPr>
          <p:cNvSpPr txBox="1"/>
          <p:nvPr/>
        </p:nvSpPr>
        <p:spPr>
          <a:xfrm>
            <a:off x="2662838" y="3200090"/>
            <a:ext cx="217091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50 Open Ports</a:t>
            </a: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9">
            <a:extLst>
              <a:ext uri="{FF2B5EF4-FFF2-40B4-BE49-F238E27FC236}">
                <a16:creationId xmlns:a16="http://schemas.microsoft.com/office/drawing/2014/main" id="{50B796DB-C02E-8498-D6FF-0EDBB919CAE7}"/>
              </a:ext>
            </a:extLst>
          </p:cNvPr>
          <p:cNvSpPr txBox="1"/>
          <p:nvPr/>
        </p:nvSpPr>
        <p:spPr>
          <a:xfrm>
            <a:off x="4805853" y="320009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Aggregated Port Counts</a:t>
            </a:r>
            <a:endParaRPr sz="12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8C20D0-CD12-45AF-0C8E-80854E111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020698"/>
              </p:ext>
            </p:extLst>
          </p:nvPr>
        </p:nvGraphicFramePr>
        <p:xfrm>
          <a:off x="704537" y="1269818"/>
          <a:ext cx="7779895" cy="1816348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842053">
                  <a:extLst>
                    <a:ext uri="{9D8B030D-6E8A-4147-A177-3AD203B41FA5}">
                      <a16:colId xmlns:a16="http://schemas.microsoft.com/office/drawing/2014/main" val="3574335915"/>
                    </a:ext>
                  </a:extLst>
                </a:gridCol>
                <a:gridCol w="315771">
                  <a:extLst>
                    <a:ext uri="{9D8B030D-6E8A-4147-A177-3AD203B41FA5}">
                      <a16:colId xmlns:a16="http://schemas.microsoft.com/office/drawing/2014/main" val="2732548059"/>
                    </a:ext>
                  </a:extLst>
                </a:gridCol>
                <a:gridCol w="674381">
                  <a:extLst>
                    <a:ext uri="{9D8B030D-6E8A-4147-A177-3AD203B41FA5}">
                      <a16:colId xmlns:a16="http://schemas.microsoft.com/office/drawing/2014/main" val="4033050483"/>
                    </a:ext>
                  </a:extLst>
                </a:gridCol>
                <a:gridCol w="421714">
                  <a:extLst>
                    <a:ext uri="{9D8B030D-6E8A-4147-A177-3AD203B41FA5}">
                      <a16:colId xmlns:a16="http://schemas.microsoft.com/office/drawing/2014/main" val="3061431277"/>
                    </a:ext>
                  </a:extLst>
                </a:gridCol>
                <a:gridCol w="494707">
                  <a:extLst>
                    <a:ext uri="{9D8B030D-6E8A-4147-A177-3AD203B41FA5}">
                      <a16:colId xmlns:a16="http://schemas.microsoft.com/office/drawing/2014/main" val="643378890"/>
                    </a:ext>
                  </a:extLst>
                </a:gridCol>
                <a:gridCol w="852579">
                  <a:extLst>
                    <a:ext uri="{9D8B030D-6E8A-4147-A177-3AD203B41FA5}">
                      <a16:colId xmlns:a16="http://schemas.microsoft.com/office/drawing/2014/main" val="754682604"/>
                    </a:ext>
                  </a:extLst>
                </a:gridCol>
                <a:gridCol w="978887">
                  <a:extLst>
                    <a:ext uri="{9D8B030D-6E8A-4147-A177-3AD203B41FA5}">
                      <a16:colId xmlns:a16="http://schemas.microsoft.com/office/drawing/2014/main" val="3034105479"/>
                    </a:ext>
                  </a:extLst>
                </a:gridCol>
                <a:gridCol w="831528">
                  <a:extLst>
                    <a:ext uri="{9D8B030D-6E8A-4147-A177-3AD203B41FA5}">
                      <a16:colId xmlns:a16="http://schemas.microsoft.com/office/drawing/2014/main" val="4238298405"/>
                    </a:ext>
                  </a:extLst>
                </a:gridCol>
                <a:gridCol w="926258">
                  <a:extLst>
                    <a:ext uri="{9D8B030D-6E8A-4147-A177-3AD203B41FA5}">
                      <a16:colId xmlns:a16="http://schemas.microsoft.com/office/drawing/2014/main" val="1772542814"/>
                    </a:ext>
                  </a:extLst>
                </a:gridCol>
                <a:gridCol w="842053">
                  <a:extLst>
                    <a:ext uri="{9D8B030D-6E8A-4147-A177-3AD203B41FA5}">
                      <a16:colId xmlns:a16="http://schemas.microsoft.com/office/drawing/2014/main" val="1513431411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3068329517"/>
                    </a:ext>
                  </a:extLst>
                </a:gridCol>
              </a:tblGrid>
              <a:tr h="37289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Ip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vulns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FTP-Data-20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SSH-22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Telnet-23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Cassandra-9042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Memcached-11211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Zookeeper-2181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well_known_ports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registered ports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isHoneypot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94153"/>
                  </a:ext>
                </a:extLst>
              </a:tr>
              <a:tr h="18608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41.174.183.86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588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109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890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493179"/>
                  </a:ext>
                </a:extLst>
              </a:tr>
              <a:tr h="12793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102.177.75.12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588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103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896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65660"/>
                  </a:ext>
                </a:extLst>
              </a:tr>
              <a:tr h="2503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181.225.233.229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92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907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243774"/>
                  </a:ext>
                </a:extLst>
              </a:tr>
              <a:tr h="2503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181.225.233.231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90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909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577256"/>
                  </a:ext>
                </a:extLst>
              </a:tr>
              <a:tr h="12793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41.173.37.43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83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916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783372"/>
                  </a:ext>
                </a:extLst>
              </a:tr>
              <a:tr h="2503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196.201.198.144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49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82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917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852759"/>
                  </a:ext>
                </a:extLst>
              </a:tr>
              <a:tr h="2503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196.201.198.141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49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82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917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035181"/>
                  </a:ext>
                </a:extLst>
              </a:tr>
            </a:tbl>
          </a:graphicData>
        </a:graphic>
      </p:graphicFrame>
      <p:sp>
        <p:nvSpPr>
          <p:cNvPr id="8" name="Google Shape;218;p39">
            <a:extLst>
              <a:ext uri="{FF2B5EF4-FFF2-40B4-BE49-F238E27FC236}">
                <a16:creationId xmlns:a16="http://schemas.microsoft.com/office/drawing/2014/main" id="{F2750426-1CFE-F479-64BD-022EE626EC90}"/>
              </a:ext>
            </a:extLst>
          </p:cNvPr>
          <p:cNvSpPr txBox="1"/>
          <p:nvPr/>
        </p:nvSpPr>
        <p:spPr>
          <a:xfrm>
            <a:off x="7075357" y="3200090"/>
            <a:ext cx="1633928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Class Label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33D271-F04B-CB28-0784-9C6D796824A5}"/>
              </a:ext>
            </a:extLst>
          </p:cNvPr>
          <p:cNvCxnSpPr>
            <a:cxnSpLocks/>
          </p:cNvCxnSpPr>
          <p:nvPr/>
        </p:nvCxnSpPr>
        <p:spPr>
          <a:xfrm>
            <a:off x="1701384" y="1134256"/>
            <a:ext cx="0" cy="209112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DB2CA-C50D-828C-1341-E792B26BD2E6}"/>
              </a:ext>
            </a:extLst>
          </p:cNvPr>
          <p:cNvCxnSpPr>
            <a:cxnSpLocks/>
          </p:cNvCxnSpPr>
          <p:nvPr/>
        </p:nvCxnSpPr>
        <p:spPr>
          <a:xfrm>
            <a:off x="7460106" y="1134256"/>
            <a:ext cx="0" cy="209112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9AB900-6F7B-F812-5480-6399190BB552}"/>
              </a:ext>
            </a:extLst>
          </p:cNvPr>
          <p:cNvCxnSpPr>
            <a:cxnSpLocks/>
          </p:cNvCxnSpPr>
          <p:nvPr/>
        </p:nvCxnSpPr>
        <p:spPr>
          <a:xfrm>
            <a:off x="6570690" y="1134256"/>
            <a:ext cx="0" cy="2091127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45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>
            <a:spLocks noGrp="1"/>
          </p:cNvSpPr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Reducing Dimensionality</a:t>
            </a:r>
            <a:endParaRPr sz="3200" dirty="0">
              <a:highlight>
                <a:srgbClr val="9A6ABA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51B66-75B2-0205-8118-37795E089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675" y="1231237"/>
            <a:ext cx="8199620" cy="2860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969CE10A-E298-49FB-9991-B8B701F55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>
            <a:extLst>
              <a:ext uri="{FF2B5EF4-FFF2-40B4-BE49-F238E27FC236}">
                <a16:creationId xmlns:a16="http://schemas.microsoft.com/office/drawing/2014/main" id="{C235C140-159E-FBED-F5A3-3308B0046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828" y="107746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Performance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8DD8A-7E42-FE21-3F41-C80FA89C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92" y="861934"/>
            <a:ext cx="7015396" cy="11301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0F9AEB-FC4E-356E-FD06-B26C49CA5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66" y="2535733"/>
            <a:ext cx="7013448" cy="11180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F20DD7A5-EE33-DECE-DBDF-8CD3C1CC9F51}"/>
              </a:ext>
            </a:extLst>
          </p:cNvPr>
          <p:cNvSpPr/>
          <p:nvPr/>
        </p:nvSpPr>
        <p:spPr>
          <a:xfrm>
            <a:off x="4504544" y="2091128"/>
            <a:ext cx="174488" cy="3522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1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7D289BCC-5992-0791-733B-AF0DBEF15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>
            <a:extLst>
              <a:ext uri="{FF2B5EF4-FFF2-40B4-BE49-F238E27FC236}">
                <a16:creationId xmlns:a16="http://schemas.microsoft.com/office/drawing/2014/main" id="{538E0536-50F8-F71C-0EBC-6866AD297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Anomaly Detection</a:t>
            </a:r>
            <a:endParaRPr sz="7200" dirty="0"/>
          </a:p>
        </p:txBody>
      </p:sp>
      <p:sp>
        <p:nvSpPr>
          <p:cNvPr id="249" name="Google Shape;249;p44">
            <a:extLst>
              <a:ext uri="{FF2B5EF4-FFF2-40B4-BE49-F238E27FC236}">
                <a16:creationId xmlns:a16="http://schemas.microsoft.com/office/drawing/2014/main" id="{2CACB516-1B89-CE49-7CE0-8668E0C735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Today, that trailblazing spirit makes NYU one of the most prominent and respected research universities in the world.</a:t>
            </a:r>
            <a:endParaRPr dirty="0"/>
          </a:p>
        </p:txBody>
      </p:sp>
      <p:sp>
        <p:nvSpPr>
          <p:cNvPr id="250" name="Google Shape;250;p44">
            <a:extLst>
              <a:ext uri="{FF2B5EF4-FFF2-40B4-BE49-F238E27FC236}">
                <a16:creationId xmlns:a16="http://schemas.microsoft.com/office/drawing/2014/main" id="{AF270B28-40CC-53BC-690B-6695340DD30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They are not feasible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432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51D62381-2B5F-B7A7-A17B-7ACA3ECB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tree&#10;&#10;AI-generated content may be incorrect.">
            <a:extLst>
              <a:ext uri="{FF2B5EF4-FFF2-40B4-BE49-F238E27FC236}">
                <a16:creationId xmlns:a16="http://schemas.microsoft.com/office/drawing/2014/main" id="{D34423F0-D0DC-F7FB-E57F-C8288BC960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478" y="396796"/>
            <a:ext cx="5779811" cy="399719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4BF67A0-29A4-738B-14A7-3D908C17B15C}"/>
              </a:ext>
            </a:extLst>
          </p:cNvPr>
          <p:cNvSpPr/>
          <p:nvPr/>
        </p:nvSpPr>
        <p:spPr>
          <a:xfrm>
            <a:off x="7937292" y="1881266"/>
            <a:ext cx="397239" cy="3222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E530BA-5017-4B7B-5870-19014289E9DD}"/>
              </a:ext>
            </a:extLst>
          </p:cNvPr>
          <p:cNvSpPr/>
          <p:nvPr/>
        </p:nvSpPr>
        <p:spPr>
          <a:xfrm>
            <a:off x="8456951" y="2708223"/>
            <a:ext cx="397239" cy="3222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45F717-B4BC-9BF9-5A44-1B261DDB3052}"/>
              </a:ext>
            </a:extLst>
          </p:cNvPr>
          <p:cNvSpPr/>
          <p:nvPr/>
        </p:nvSpPr>
        <p:spPr>
          <a:xfrm>
            <a:off x="8324538" y="3122951"/>
            <a:ext cx="397239" cy="3222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7B4FA8-A62A-1AB5-941D-8E83AD8164B0}"/>
              </a:ext>
            </a:extLst>
          </p:cNvPr>
          <p:cNvSpPr/>
          <p:nvPr/>
        </p:nvSpPr>
        <p:spPr>
          <a:xfrm>
            <a:off x="5036696" y="3110459"/>
            <a:ext cx="397239" cy="3222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3655E0-C8F7-7494-BCFE-0BAE4F838DCC}"/>
              </a:ext>
            </a:extLst>
          </p:cNvPr>
          <p:cNvSpPr/>
          <p:nvPr/>
        </p:nvSpPr>
        <p:spPr>
          <a:xfrm>
            <a:off x="7295214" y="2303488"/>
            <a:ext cx="397239" cy="3222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03F7A4-3F6A-CAF6-0949-CCEFA0000CC5}"/>
              </a:ext>
            </a:extLst>
          </p:cNvPr>
          <p:cNvSpPr/>
          <p:nvPr/>
        </p:nvSpPr>
        <p:spPr>
          <a:xfrm>
            <a:off x="6495738" y="2283501"/>
            <a:ext cx="397239" cy="3222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8AFA4A-CD4C-756C-9B61-E2A7696F5666}"/>
              </a:ext>
            </a:extLst>
          </p:cNvPr>
          <p:cNvSpPr/>
          <p:nvPr/>
        </p:nvSpPr>
        <p:spPr>
          <a:xfrm>
            <a:off x="5966086" y="2293495"/>
            <a:ext cx="397239" cy="3222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35;p42">
            <a:extLst>
              <a:ext uri="{FF2B5EF4-FFF2-40B4-BE49-F238E27FC236}">
                <a16:creationId xmlns:a16="http://schemas.microsoft.com/office/drawing/2014/main" id="{B197EF6B-A0A3-9EDA-32E1-77A231180E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Gathering Data</a:t>
            </a:r>
            <a:endParaRPr sz="3600" dirty="0"/>
          </a:p>
        </p:txBody>
      </p:sp>
      <p:sp>
        <p:nvSpPr>
          <p:cNvPr id="18" name="Google Shape;236;p42">
            <a:extLst>
              <a:ext uri="{FF2B5EF4-FFF2-40B4-BE49-F238E27FC236}">
                <a16:creationId xmlns:a16="http://schemas.microsoft.com/office/drawing/2014/main" id="{0B5AE597-0806-0A66-F7E7-7ED6168EB44D}"/>
              </a:ext>
            </a:extLst>
          </p:cNvPr>
          <p:cNvSpPr txBox="1">
            <a:spLocks/>
          </p:cNvSpPr>
          <p:nvPr/>
        </p:nvSpPr>
        <p:spPr>
          <a:xfrm>
            <a:off x="311700" y="2263515"/>
            <a:ext cx="3068582" cy="2009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Today, that trailblazing spirit makes NYU one of the most prominent and respected research universities in the world, featuring top-ranked academic programs and accepting fewer than one-in-five undergraduates.</a:t>
            </a:r>
          </a:p>
        </p:txBody>
      </p:sp>
      <p:cxnSp>
        <p:nvCxnSpPr>
          <p:cNvPr id="19" name="Google Shape;238;p42">
            <a:extLst>
              <a:ext uri="{FF2B5EF4-FFF2-40B4-BE49-F238E27FC236}">
                <a16:creationId xmlns:a16="http://schemas.microsoft.com/office/drawing/2014/main" id="{A2B49B30-0219-58AA-2AC1-4FB7DFDEEBE4}"/>
              </a:ext>
            </a:extLst>
          </p:cNvPr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2323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4BD65A7A-0AD9-4B17-ACB4-37D8435BB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5;p42">
            <a:extLst>
              <a:ext uri="{FF2B5EF4-FFF2-40B4-BE49-F238E27FC236}">
                <a16:creationId xmlns:a16="http://schemas.microsoft.com/office/drawing/2014/main" id="{DA40D20D-3964-F96F-81B4-A079968B1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Gathering Data</a:t>
            </a:r>
            <a:endParaRPr sz="3600" dirty="0"/>
          </a:p>
        </p:txBody>
      </p:sp>
      <p:sp>
        <p:nvSpPr>
          <p:cNvPr id="18" name="Google Shape;236;p42">
            <a:extLst>
              <a:ext uri="{FF2B5EF4-FFF2-40B4-BE49-F238E27FC236}">
                <a16:creationId xmlns:a16="http://schemas.microsoft.com/office/drawing/2014/main" id="{5875670A-07EF-E30A-530F-8C42AA19173F}"/>
              </a:ext>
            </a:extLst>
          </p:cNvPr>
          <p:cNvSpPr txBox="1">
            <a:spLocks/>
          </p:cNvSpPr>
          <p:nvPr/>
        </p:nvSpPr>
        <p:spPr>
          <a:xfrm>
            <a:off x="311700" y="2263515"/>
            <a:ext cx="3068582" cy="2009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Today, that trailblazing spirit makes NYU one of the most prominent and respected research universities in the world, featuring top-ranked academic programs and accepting fewer than one-in-five undergraduates.</a:t>
            </a:r>
          </a:p>
        </p:txBody>
      </p:sp>
      <p:cxnSp>
        <p:nvCxnSpPr>
          <p:cNvPr id="19" name="Google Shape;238;p42">
            <a:extLst>
              <a:ext uri="{FF2B5EF4-FFF2-40B4-BE49-F238E27FC236}">
                <a16:creationId xmlns:a16="http://schemas.microsoft.com/office/drawing/2014/main" id="{B2CB4AFC-3FBA-3A0B-EED6-5090C70EF9AA}"/>
              </a:ext>
            </a:extLst>
          </p:cNvPr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4EDA167-8B69-15AE-B688-DEA8986E1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77" y="466194"/>
            <a:ext cx="5426439" cy="41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01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0982E9FB-2F80-E278-4E84-83B7FC9FD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35;p42">
            <a:extLst>
              <a:ext uri="{FF2B5EF4-FFF2-40B4-BE49-F238E27FC236}">
                <a16:creationId xmlns:a16="http://schemas.microsoft.com/office/drawing/2014/main" id="{82DD24BB-71EC-C5AC-A3FB-62B6D84914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Gathering Data</a:t>
            </a:r>
            <a:endParaRPr sz="3600" dirty="0"/>
          </a:p>
        </p:txBody>
      </p:sp>
      <p:sp>
        <p:nvSpPr>
          <p:cNvPr id="18" name="Google Shape;236;p42">
            <a:extLst>
              <a:ext uri="{FF2B5EF4-FFF2-40B4-BE49-F238E27FC236}">
                <a16:creationId xmlns:a16="http://schemas.microsoft.com/office/drawing/2014/main" id="{A2B0170C-D428-511D-FEE7-8DFFE9901EBF}"/>
              </a:ext>
            </a:extLst>
          </p:cNvPr>
          <p:cNvSpPr txBox="1">
            <a:spLocks/>
          </p:cNvSpPr>
          <p:nvPr/>
        </p:nvSpPr>
        <p:spPr>
          <a:xfrm>
            <a:off x="311700" y="2263515"/>
            <a:ext cx="3068582" cy="2009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Today, that trailblazing spirit makes NYU one of the most prominent and respected research universities in the world, featuring top-ranked academic programs and accepting fewer than one-in-five undergraduates.</a:t>
            </a:r>
          </a:p>
        </p:txBody>
      </p:sp>
      <p:cxnSp>
        <p:nvCxnSpPr>
          <p:cNvPr id="19" name="Google Shape;238;p42">
            <a:extLst>
              <a:ext uri="{FF2B5EF4-FFF2-40B4-BE49-F238E27FC236}">
                <a16:creationId xmlns:a16="http://schemas.microsoft.com/office/drawing/2014/main" id="{69867714-6C2D-8A02-D813-A7D6C8C7100B}"/>
              </a:ext>
            </a:extLst>
          </p:cNvPr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98F085A-1A1A-9510-4717-795223ACB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1448" y="0"/>
            <a:ext cx="6162552" cy="2148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F1DE1-D4CA-3E78-CA61-2C9FE0B08B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42" b="2039"/>
          <a:stretch>
            <a:fillRect/>
          </a:stretch>
        </p:blipFill>
        <p:spPr>
          <a:xfrm>
            <a:off x="4062334" y="2756491"/>
            <a:ext cx="3734406" cy="13358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884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B33C8156-C398-DA82-DA8F-AD731A2DF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>
            <a:extLst>
              <a:ext uri="{FF2B5EF4-FFF2-40B4-BE49-F238E27FC236}">
                <a16:creationId xmlns:a16="http://schemas.microsoft.com/office/drawing/2014/main" id="{429517F7-C122-87EA-7065-35044600F3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Implementation</a:t>
            </a:r>
            <a:endParaRPr sz="7200" dirty="0"/>
          </a:p>
        </p:txBody>
      </p:sp>
      <p:sp>
        <p:nvSpPr>
          <p:cNvPr id="249" name="Google Shape;249;p44">
            <a:extLst>
              <a:ext uri="{FF2B5EF4-FFF2-40B4-BE49-F238E27FC236}">
                <a16:creationId xmlns:a16="http://schemas.microsoft.com/office/drawing/2014/main" id="{59156F04-E628-08B1-CC3C-D996B6220C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Today, that trailblazing spirit makes NYU one of the most prominent and respected research universities in the world.</a:t>
            </a:r>
            <a:endParaRPr dirty="0"/>
          </a:p>
        </p:txBody>
      </p:sp>
      <p:sp>
        <p:nvSpPr>
          <p:cNvPr id="250" name="Google Shape;250;p44">
            <a:extLst>
              <a:ext uri="{FF2B5EF4-FFF2-40B4-BE49-F238E27FC236}">
                <a16:creationId xmlns:a16="http://schemas.microsoft.com/office/drawing/2014/main" id="{13EDF335-C9A4-26B9-5466-00B49679FEE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They are not feasible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840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 Honeypot</a:t>
            </a:r>
            <a:endParaRPr dirty="0"/>
          </a:p>
        </p:txBody>
      </p:sp>
      <p:sp>
        <p:nvSpPr>
          <p:cNvPr id="201" name="Google Shape;201;p37"/>
          <p:cNvSpPr txBox="1">
            <a:spLocks noGrp="1"/>
          </p:cNvSpPr>
          <p:nvPr>
            <p:ph type="body" idx="1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  <p:cxnSp>
        <p:nvCxnSpPr>
          <p:cNvPr id="202" name="Google Shape;202;p37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7"/>
          <p:cNvSpPr txBox="1">
            <a:spLocks noGrp="1"/>
          </p:cNvSpPr>
          <p:nvPr>
            <p:ph type="body" idx="2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Today, that trailblazing spirit makes NYU one of the most prominent and respected research universities in the world, featuring top-ranked academic programs and accepting fewer than one-in-five undergraduates.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>
          <a:extLst>
            <a:ext uri="{FF2B5EF4-FFF2-40B4-BE49-F238E27FC236}">
              <a16:creationId xmlns:a16="http://schemas.microsoft.com/office/drawing/2014/main" id="{2509EFB5-BFCC-EB6F-774B-5E711F622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2EE569-6A8B-9276-4435-FD1003DD4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87" y="844321"/>
            <a:ext cx="6374080" cy="3594642"/>
          </a:xfrm>
          <a:prstGeom prst="rect">
            <a:avLst/>
          </a:prstGeom>
        </p:spPr>
      </p:pic>
      <p:sp>
        <p:nvSpPr>
          <p:cNvPr id="208" name="Google Shape;208;p38">
            <a:extLst>
              <a:ext uri="{FF2B5EF4-FFF2-40B4-BE49-F238E27FC236}">
                <a16:creationId xmlns:a16="http://schemas.microsoft.com/office/drawing/2014/main" id="{9EE3A787-5496-9320-02CC-E63A2D94E8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325" y="0"/>
            <a:ext cx="8736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Gathering Data</a:t>
            </a:r>
            <a:endParaRPr dirty="0"/>
          </a:p>
        </p:txBody>
      </p:sp>
      <p:cxnSp>
        <p:nvCxnSpPr>
          <p:cNvPr id="4" name="Google Shape;238;p42">
            <a:extLst>
              <a:ext uri="{FF2B5EF4-FFF2-40B4-BE49-F238E27FC236}">
                <a16:creationId xmlns:a16="http://schemas.microsoft.com/office/drawing/2014/main" id="{DC26B22C-3A72-AD36-5EB8-904701404004}"/>
              </a:ext>
            </a:extLst>
          </p:cNvPr>
          <p:cNvCxnSpPr>
            <a:cxnSpLocks/>
          </p:cNvCxnSpPr>
          <p:nvPr/>
        </p:nvCxnSpPr>
        <p:spPr>
          <a:xfrm>
            <a:off x="592112" y="666509"/>
            <a:ext cx="1407907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32536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B0331E3E-061B-F69A-0D16-7DF8A0C2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437063E-D5D2-DC69-C1F5-E98A95BC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17" y="510540"/>
            <a:ext cx="8665538" cy="38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36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9570C248-DED0-2D8F-B9D6-FAC9F3A96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79C1E1-CB8A-CEAF-3D71-F742DCFE9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8" y="224853"/>
            <a:ext cx="7943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84258E63-012C-F3AA-B8FC-6A576AEE4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>
            <a:extLst>
              <a:ext uri="{FF2B5EF4-FFF2-40B4-BE49-F238E27FC236}">
                <a16:creationId xmlns:a16="http://schemas.microsoft.com/office/drawing/2014/main" id="{578659E6-AF0D-1E08-DBAC-5BC0C50328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Conclusion</a:t>
            </a:r>
            <a:endParaRPr sz="7200" dirty="0"/>
          </a:p>
        </p:txBody>
      </p:sp>
      <p:sp>
        <p:nvSpPr>
          <p:cNvPr id="249" name="Google Shape;249;p44">
            <a:extLst>
              <a:ext uri="{FF2B5EF4-FFF2-40B4-BE49-F238E27FC236}">
                <a16:creationId xmlns:a16="http://schemas.microsoft.com/office/drawing/2014/main" id="{C04118FE-E6B0-7F3C-D911-1237B2EF4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Today, that trailblazing spirit makes NYU one of the most prominent and respected research universities in the world.</a:t>
            </a:r>
            <a:endParaRPr dirty="0"/>
          </a:p>
        </p:txBody>
      </p:sp>
      <p:sp>
        <p:nvSpPr>
          <p:cNvPr id="250" name="Google Shape;250;p44">
            <a:extLst>
              <a:ext uri="{FF2B5EF4-FFF2-40B4-BE49-F238E27FC236}">
                <a16:creationId xmlns:a16="http://schemas.microsoft.com/office/drawing/2014/main" id="{9A8FBAA5-89B0-488E-3684-C378287CC7F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They are not feasible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3357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30CF5637-B2E7-CD4C-351F-A538B582C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>
            <a:extLst>
              <a:ext uri="{FF2B5EF4-FFF2-40B4-BE49-F238E27FC236}">
                <a16:creationId xmlns:a16="http://schemas.microsoft.com/office/drawing/2014/main" id="{B0792BE5-F777-688E-EA07-141607DA21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R</a:t>
            </a:r>
            <a:r>
              <a:rPr lang="en-US" sz="7200" dirty="0"/>
              <a:t>e</a:t>
            </a:r>
            <a:r>
              <a:rPr lang="en" sz="7200" dirty="0"/>
              <a:t>lated Works</a:t>
            </a:r>
            <a:endParaRPr sz="7200" dirty="0"/>
          </a:p>
        </p:txBody>
      </p:sp>
      <p:sp>
        <p:nvSpPr>
          <p:cNvPr id="249" name="Google Shape;249;p44">
            <a:extLst>
              <a:ext uri="{FF2B5EF4-FFF2-40B4-BE49-F238E27FC236}">
                <a16:creationId xmlns:a16="http://schemas.microsoft.com/office/drawing/2014/main" id="{8A540867-79E9-9BAA-C095-071DF238E5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Today, that trailblazing spirit makes NYU one of the most prominent and respected research universities in the world.</a:t>
            </a:r>
            <a:endParaRPr dirty="0"/>
          </a:p>
        </p:txBody>
      </p:sp>
      <p:sp>
        <p:nvSpPr>
          <p:cNvPr id="250" name="Google Shape;250;p44">
            <a:extLst>
              <a:ext uri="{FF2B5EF4-FFF2-40B4-BE49-F238E27FC236}">
                <a16:creationId xmlns:a16="http://schemas.microsoft.com/office/drawing/2014/main" id="{C4664D96-FAF5-DFCB-53D5-F80E3149AA6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They are not feasible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810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5F5E0B0B-8650-63B7-4609-C0F8DC6D7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>
            <a:extLst>
              <a:ext uri="{FF2B5EF4-FFF2-40B4-BE49-F238E27FC236}">
                <a16:creationId xmlns:a16="http://schemas.microsoft.com/office/drawing/2014/main" id="{7C819FE4-EB49-93E5-4B60-396A653C1E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Sources</a:t>
            </a:r>
            <a:endParaRPr sz="7200" dirty="0"/>
          </a:p>
        </p:txBody>
      </p:sp>
      <p:sp>
        <p:nvSpPr>
          <p:cNvPr id="249" name="Google Shape;249;p44">
            <a:extLst>
              <a:ext uri="{FF2B5EF4-FFF2-40B4-BE49-F238E27FC236}">
                <a16:creationId xmlns:a16="http://schemas.microsoft.com/office/drawing/2014/main" id="{55801B09-25EA-9DB4-99FF-FC0DDF58A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Today, that trailblazing spirit makes NYU one of the most prominent and respected research universities in the world.</a:t>
            </a:r>
            <a:endParaRPr dirty="0"/>
          </a:p>
        </p:txBody>
      </p:sp>
      <p:sp>
        <p:nvSpPr>
          <p:cNvPr id="250" name="Google Shape;250;p44">
            <a:extLst>
              <a:ext uri="{FF2B5EF4-FFF2-40B4-BE49-F238E27FC236}">
                <a16:creationId xmlns:a16="http://schemas.microsoft.com/office/drawing/2014/main" id="{5CD48BC3-670D-A68A-58E9-8A6DA7C7802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They are not feasible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266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>
            <a:spLocks noGrp="1"/>
          </p:cNvSpPr>
          <p:nvPr>
            <p:ph type="title"/>
          </p:nvPr>
        </p:nvSpPr>
        <p:spPr>
          <a:xfrm>
            <a:off x="2417850" y="1323107"/>
            <a:ext cx="4308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NOTES</a:t>
            </a:r>
            <a:endParaRPr/>
          </a:p>
        </p:txBody>
      </p:sp>
      <p:sp>
        <p:nvSpPr>
          <p:cNvPr id="256" name="Google Shape;256;p45"/>
          <p:cNvSpPr txBox="1">
            <a:spLocks noGrp="1"/>
          </p:cNvSpPr>
          <p:nvPr>
            <p:ph type="body" idx="1"/>
          </p:nvPr>
        </p:nvSpPr>
        <p:spPr>
          <a:xfrm>
            <a:off x="2237100" y="2511280"/>
            <a:ext cx="4669800" cy="16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template is part of the </a:t>
            </a:r>
            <a:r>
              <a:rPr lang="en" b="1" u="sng">
                <a:solidFill>
                  <a:schemeClr val="hlink"/>
                </a:solidFill>
                <a:hlinkClick r:id="rId3"/>
              </a:rPr>
              <a:t>NYU Templates collection</a:t>
            </a:r>
            <a:r>
              <a:rPr lang="en"/>
              <a:t>. Look through our </a:t>
            </a:r>
            <a:r>
              <a:rPr lang="en" b="1" u="sng">
                <a:solidFill>
                  <a:schemeClr val="hlink"/>
                </a:solidFill>
                <a:hlinkClick r:id="rId4"/>
              </a:rPr>
              <a:t>Usage Guidelines</a:t>
            </a:r>
            <a:r>
              <a:rPr lang="en"/>
              <a:t> for help topics and quick tips on how to use this template.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Download the </a:t>
            </a:r>
            <a:r>
              <a:rPr lang="en" b="1" u="sng">
                <a:solidFill>
                  <a:schemeClr val="hlink"/>
                </a:solidFill>
                <a:hlinkClick r:id="rId5"/>
              </a:rPr>
              <a:t>Grackle Slides</a:t>
            </a:r>
            <a:r>
              <a:rPr lang="en"/>
              <a:t> add-on to automatically run accessibility checks on all aspects of your document and get advice on how to make things better.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Gathering Data</a:t>
            </a:r>
            <a:endParaRPr dirty="0"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1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that trailblazing spirit makes NYU one of the most prominent and respected research universities in the world, featuring top-ranked academic programs and accepting fewer than one-in-five undergraduates.</a:t>
            </a:r>
            <a:endParaRPr/>
          </a:p>
        </p:txBody>
      </p:sp>
      <p:cxnSp>
        <p:nvCxnSpPr>
          <p:cNvPr id="238" name="Google Shape;238;p42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7043B4D-B0C5-C22A-F452-71621BDD7B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835"/>
          <a:stretch>
            <a:fillRect/>
          </a:stretch>
        </p:blipFill>
        <p:spPr>
          <a:xfrm>
            <a:off x="4084974" y="0"/>
            <a:ext cx="5059026" cy="51435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7C4EB66-7120-446A-08B7-B1C29ED8F74C}"/>
              </a:ext>
            </a:extLst>
          </p:cNvPr>
          <p:cNvSpPr/>
          <p:nvPr/>
        </p:nvSpPr>
        <p:spPr>
          <a:xfrm>
            <a:off x="6068290" y="1321724"/>
            <a:ext cx="623455" cy="573579"/>
          </a:xfrm>
          <a:prstGeom prst="ellipse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166255" y="95891"/>
            <a:ext cx="87366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Gathering Data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5CC729-DDF4-CA3D-9896-6315FBCA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9" y="490004"/>
            <a:ext cx="7225641" cy="4578682"/>
          </a:xfrm>
          <a:prstGeom prst="rect">
            <a:avLst/>
          </a:prstGeom>
        </p:spPr>
      </p:pic>
      <p:cxnSp>
        <p:nvCxnSpPr>
          <p:cNvPr id="4" name="Google Shape;238;p42">
            <a:extLst>
              <a:ext uri="{FF2B5EF4-FFF2-40B4-BE49-F238E27FC236}">
                <a16:creationId xmlns:a16="http://schemas.microsoft.com/office/drawing/2014/main" id="{3E391EBE-759F-6C6F-8FA0-B4B2393DFD50}"/>
              </a:ext>
            </a:extLst>
          </p:cNvPr>
          <p:cNvCxnSpPr>
            <a:cxnSpLocks/>
          </p:cNvCxnSpPr>
          <p:nvPr/>
        </p:nvCxnSpPr>
        <p:spPr>
          <a:xfrm>
            <a:off x="4389120" y="823905"/>
            <a:ext cx="4431422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>
            <a:spLocks noGrp="1"/>
          </p:cNvSpPr>
          <p:nvPr>
            <p:ph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&gt;150GB</a:t>
            </a:r>
            <a:endParaRPr dirty="0"/>
          </a:p>
        </p:txBody>
      </p:sp>
      <p:sp>
        <p:nvSpPr>
          <p:cNvPr id="249" name="Google Shape;249;p44"/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that trailblazing spirit makes NYU one of the most prominent and respected research universities in the world.</a:t>
            </a:r>
            <a:endParaRPr/>
          </a:p>
        </p:txBody>
      </p:sp>
      <p:sp>
        <p:nvSpPr>
          <p:cNvPr id="250" name="Google Shape;250;p44"/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INCREASE SINCE 2010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>
          <a:extLst>
            <a:ext uri="{FF2B5EF4-FFF2-40B4-BE49-F238E27FC236}">
              <a16:creationId xmlns:a16="http://schemas.microsoft.com/office/drawing/2014/main" id="{067A5D30-9400-3D9D-9F74-62EB1D52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>
            <a:extLst>
              <a:ext uri="{FF2B5EF4-FFF2-40B4-BE49-F238E27FC236}">
                <a16:creationId xmlns:a16="http://schemas.microsoft.com/office/drawing/2014/main" id="{C409D812-44E0-D4B3-3C8D-2785BB4712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sp>
        <p:nvSpPr>
          <p:cNvPr id="216" name="Google Shape;216;p39">
            <a:extLst>
              <a:ext uri="{FF2B5EF4-FFF2-40B4-BE49-F238E27FC236}">
                <a16:creationId xmlns:a16="http://schemas.microsoft.com/office/drawing/2014/main" id="{E48C09BC-2F74-F204-DD45-0E8C3D60C9B0}"/>
              </a:ext>
            </a:extLst>
          </p:cNvPr>
          <p:cNvSpPr txBox="1"/>
          <p:nvPr/>
        </p:nvSpPr>
        <p:spPr>
          <a:xfrm>
            <a:off x="531283" y="3200090"/>
            <a:ext cx="215945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Vulnerability Counts</a:t>
            </a:r>
            <a:endParaRPr sz="12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9">
            <a:extLst>
              <a:ext uri="{FF2B5EF4-FFF2-40B4-BE49-F238E27FC236}">
                <a16:creationId xmlns:a16="http://schemas.microsoft.com/office/drawing/2014/main" id="{A017E901-7804-E728-0925-00845654E306}"/>
              </a:ext>
            </a:extLst>
          </p:cNvPr>
          <p:cNvSpPr txBox="1"/>
          <p:nvPr/>
        </p:nvSpPr>
        <p:spPr>
          <a:xfrm>
            <a:off x="2662838" y="3200090"/>
            <a:ext cx="217091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Top 50 Open Ports</a:t>
            </a: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9">
            <a:extLst>
              <a:ext uri="{FF2B5EF4-FFF2-40B4-BE49-F238E27FC236}">
                <a16:creationId xmlns:a16="http://schemas.microsoft.com/office/drawing/2014/main" id="{B4E3980F-EBF9-5475-727C-BAFD448E24C2}"/>
              </a:ext>
            </a:extLst>
          </p:cNvPr>
          <p:cNvSpPr txBox="1"/>
          <p:nvPr/>
        </p:nvSpPr>
        <p:spPr>
          <a:xfrm>
            <a:off x="4805853" y="320009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Aggregated Port Counts</a:t>
            </a:r>
            <a:endParaRPr sz="12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New York University has grown into one of the nation's leading institutions of higher ed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CD5907-7ED3-BCB8-706F-B4056E370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14094"/>
              </p:ext>
            </p:extLst>
          </p:nvPr>
        </p:nvGraphicFramePr>
        <p:xfrm>
          <a:off x="704537" y="1269818"/>
          <a:ext cx="7779895" cy="1911006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842053">
                  <a:extLst>
                    <a:ext uri="{9D8B030D-6E8A-4147-A177-3AD203B41FA5}">
                      <a16:colId xmlns:a16="http://schemas.microsoft.com/office/drawing/2014/main" val="3574335915"/>
                    </a:ext>
                  </a:extLst>
                </a:gridCol>
                <a:gridCol w="315771">
                  <a:extLst>
                    <a:ext uri="{9D8B030D-6E8A-4147-A177-3AD203B41FA5}">
                      <a16:colId xmlns:a16="http://schemas.microsoft.com/office/drawing/2014/main" val="2732548059"/>
                    </a:ext>
                  </a:extLst>
                </a:gridCol>
                <a:gridCol w="674381">
                  <a:extLst>
                    <a:ext uri="{9D8B030D-6E8A-4147-A177-3AD203B41FA5}">
                      <a16:colId xmlns:a16="http://schemas.microsoft.com/office/drawing/2014/main" val="4033050483"/>
                    </a:ext>
                  </a:extLst>
                </a:gridCol>
                <a:gridCol w="421714">
                  <a:extLst>
                    <a:ext uri="{9D8B030D-6E8A-4147-A177-3AD203B41FA5}">
                      <a16:colId xmlns:a16="http://schemas.microsoft.com/office/drawing/2014/main" val="3061431277"/>
                    </a:ext>
                  </a:extLst>
                </a:gridCol>
                <a:gridCol w="494707">
                  <a:extLst>
                    <a:ext uri="{9D8B030D-6E8A-4147-A177-3AD203B41FA5}">
                      <a16:colId xmlns:a16="http://schemas.microsoft.com/office/drawing/2014/main" val="643378890"/>
                    </a:ext>
                  </a:extLst>
                </a:gridCol>
                <a:gridCol w="852579">
                  <a:extLst>
                    <a:ext uri="{9D8B030D-6E8A-4147-A177-3AD203B41FA5}">
                      <a16:colId xmlns:a16="http://schemas.microsoft.com/office/drawing/2014/main" val="754682604"/>
                    </a:ext>
                  </a:extLst>
                </a:gridCol>
                <a:gridCol w="978887">
                  <a:extLst>
                    <a:ext uri="{9D8B030D-6E8A-4147-A177-3AD203B41FA5}">
                      <a16:colId xmlns:a16="http://schemas.microsoft.com/office/drawing/2014/main" val="3034105479"/>
                    </a:ext>
                  </a:extLst>
                </a:gridCol>
                <a:gridCol w="831528">
                  <a:extLst>
                    <a:ext uri="{9D8B030D-6E8A-4147-A177-3AD203B41FA5}">
                      <a16:colId xmlns:a16="http://schemas.microsoft.com/office/drawing/2014/main" val="4238298405"/>
                    </a:ext>
                  </a:extLst>
                </a:gridCol>
                <a:gridCol w="926258">
                  <a:extLst>
                    <a:ext uri="{9D8B030D-6E8A-4147-A177-3AD203B41FA5}">
                      <a16:colId xmlns:a16="http://schemas.microsoft.com/office/drawing/2014/main" val="1772542814"/>
                    </a:ext>
                  </a:extLst>
                </a:gridCol>
                <a:gridCol w="842053">
                  <a:extLst>
                    <a:ext uri="{9D8B030D-6E8A-4147-A177-3AD203B41FA5}">
                      <a16:colId xmlns:a16="http://schemas.microsoft.com/office/drawing/2014/main" val="1513431411"/>
                    </a:ext>
                  </a:extLst>
                </a:gridCol>
                <a:gridCol w="599964">
                  <a:extLst>
                    <a:ext uri="{9D8B030D-6E8A-4147-A177-3AD203B41FA5}">
                      <a16:colId xmlns:a16="http://schemas.microsoft.com/office/drawing/2014/main" val="3068329517"/>
                    </a:ext>
                  </a:extLst>
                </a:gridCol>
              </a:tblGrid>
              <a:tr h="37289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Ip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vulns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FTP-Data-20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SSH-22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Telnet-23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Cassandra-9042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Memcached-11211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Zookeeper-2181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well_known_ports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registered ports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isHoneypot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94153"/>
                  </a:ext>
                </a:extLst>
              </a:tr>
              <a:tr h="18608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41.174.183.86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588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493179"/>
                  </a:ext>
                </a:extLst>
              </a:tr>
              <a:tr h="12793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102.177.75.12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588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65660"/>
                  </a:ext>
                </a:extLst>
              </a:tr>
              <a:tr h="2503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181.225.233.229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243774"/>
                  </a:ext>
                </a:extLst>
              </a:tr>
              <a:tr h="2503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181.225.233.231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577256"/>
                  </a:ext>
                </a:extLst>
              </a:tr>
              <a:tr h="12793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41.173.37.43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783372"/>
                  </a:ext>
                </a:extLst>
              </a:tr>
              <a:tr h="2503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196.201.198.144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49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852759"/>
                  </a:ext>
                </a:extLst>
              </a:tr>
              <a:tr h="2503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196.201.198.141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49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8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04" marR="5304" marT="5304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035181"/>
                  </a:ext>
                </a:extLst>
              </a:tr>
            </a:tbl>
          </a:graphicData>
        </a:graphic>
      </p:graphicFrame>
      <p:sp>
        <p:nvSpPr>
          <p:cNvPr id="8" name="Google Shape;218;p39">
            <a:extLst>
              <a:ext uri="{FF2B5EF4-FFF2-40B4-BE49-F238E27FC236}">
                <a16:creationId xmlns:a16="http://schemas.microsoft.com/office/drawing/2014/main" id="{38424EEB-AE45-0928-7A62-F2112AE1FCD5}"/>
              </a:ext>
            </a:extLst>
          </p:cNvPr>
          <p:cNvSpPr txBox="1"/>
          <p:nvPr/>
        </p:nvSpPr>
        <p:spPr>
          <a:xfrm>
            <a:off x="7075357" y="3200090"/>
            <a:ext cx="1633928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Class Label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2248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>
          <a:extLst>
            <a:ext uri="{FF2B5EF4-FFF2-40B4-BE49-F238E27FC236}">
              <a16:creationId xmlns:a16="http://schemas.microsoft.com/office/drawing/2014/main" id="{21F0FFED-8A7B-FEE8-1560-CCE5D7B8A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>
            <a:extLst>
              <a:ext uri="{FF2B5EF4-FFF2-40B4-BE49-F238E27FC236}">
                <a16:creationId xmlns:a16="http://schemas.microsoft.com/office/drawing/2014/main" id="{0C3AE75C-1CEE-65EF-3426-321C572D69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Gathering Data</a:t>
            </a:r>
            <a:endParaRPr dirty="0"/>
          </a:p>
        </p:txBody>
      </p:sp>
      <p:sp>
        <p:nvSpPr>
          <p:cNvPr id="236" name="Google Shape;236;p42">
            <a:extLst>
              <a:ext uri="{FF2B5EF4-FFF2-40B4-BE49-F238E27FC236}">
                <a16:creationId xmlns:a16="http://schemas.microsoft.com/office/drawing/2014/main" id="{6A12CD58-3151-1E43-C460-331F914C1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that trailblazing spirit makes NYU one of the most prominent and respected research universities in the world, featuring top-ranked academic programs and accepting fewer than one-in-five undergraduates.</a:t>
            </a:r>
            <a:endParaRPr/>
          </a:p>
        </p:txBody>
      </p:sp>
      <p:cxnSp>
        <p:nvCxnSpPr>
          <p:cNvPr id="238" name="Google Shape;238;p42">
            <a:extLst>
              <a:ext uri="{FF2B5EF4-FFF2-40B4-BE49-F238E27FC236}">
                <a16:creationId xmlns:a16="http://schemas.microsoft.com/office/drawing/2014/main" id="{03E5CF3F-E98E-6B5A-898B-F4B121DE6E5D}"/>
              </a:ext>
            </a:extLst>
          </p:cNvPr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9FBEC10-8CBD-5198-0BD3-4034D492CD5D}"/>
              </a:ext>
            </a:extLst>
          </p:cNvPr>
          <p:cNvSpPr/>
          <p:nvPr/>
        </p:nvSpPr>
        <p:spPr>
          <a:xfrm>
            <a:off x="6068290" y="1321724"/>
            <a:ext cx="623455" cy="573579"/>
          </a:xfrm>
          <a:prstGeom prst="ellipse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6EDED-0396-86BB-6CC0-377CD76BC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730" y="0"/>
            <a:ext cx="53479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7C31C-9632-ECBD-AFFC-062414F61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5251" y="1030642"/>
            <a:ext cx="5596647" cy="3250922"/>
          </a:xfrm>
          <a:prstGeom prst="rect">
            <a:avLst/>
          </a:prstGeom>
        </p:spPr>
      </p:pic>
      <p:sp>
        <p:nvSpPr>
          <p:cNvPr id="6" name="Google Shape;235;p42">
            <a:extLst>
              <a:ext uri="{FF2B5EF4-FFF2-40B4-BE49-F238E27FC236}">
                <a16:creationId xmlns:a16="http://schemas.microsoft.com/office/drawing/2014/main" id="{739E452A-0A9F-C743-661A-0067A0659C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Gathering Data</a:t>
            </a:r>
            <a:endParaRPr dirty="0"/>
          </a:p>
        </p:txBody>
      </p:sp>
      <p:sp>
        <p:nvSpPr>
          <p:cNvPr id="7" name="Google Shape;236;p42">
            <a:extLst>
              <a:ext uri="{FF2B5EF4-FFF2-40B4-BE49-F238E27FC236}">
                <a16:creationId xmlns:a16="http://schemas.microsoft.com/office/drawing/2014/main" id="{C4730135-FEB3-781F-0F3B-C306DA1E20DF}"/>
              </a:ext>
            </a:extLst>
          </p:cNvPr>
          <p:cNvSpPr txBox="1">
            <a:spLocks/>
          </p:cNvSpPr>
          <p:nvPr/>
        </p:nvSpPr>
        <p:spPr>
          <a:xfrm>
            <a:off x="311700" y="2263515"/>
            <a:ext cx="3068582" cy="20091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Today, that trailblazing spirit makes NYU one of the most prominent and respected research universities in the world, featuring top-ranked academic programs and accepting fewer than one-in-five undergraduates.</a:t>
            </a:r>
          </a:p>
        </p:txBody>
      </p:sp>
      <p:cxnSp>
        <p:nvCxnSpPr>
          <p:cNvPr id="8" name="Google Shape;238;p42">
            <a:extLst>
              <a:ext uri="{FF2B5EF4-FFF2-40B4-BE49-F238E27FC236}">
                <a16:creationId xmlns:a16="http://schemas.microsoft.com/office/drawing/2014/main" id="{17D1CF00-9899-58A4-7AD5-7667F796E07F}"/>
              </a:ext>
            </a:extLst>
          </p:cNvPr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458C9-8B79-F387-7514-C5BDEEF39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085" y="85277"/>
            <a:ext cx="6994339" cy="2057400"/>
          </a:xfrm>
          <a:prstGeom prst="rect">
            <a:avLst/>
          </a:prstGeom>
          <a:ln w="28575">
            <a:solidFill>
              <a:schemeClr val="tx2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4DAA68-62EC-7E49-7C01-14B1CED38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090" y="2289188"/>
            <a:ext cx="7022893" cy="2057400"/>
          </a:xfrm>
          <a:prstGeom prst="rect">
            <a:avLst/>
          </a:prstGeom>
          <a:ln w="28575">
            <a:solidFill>
              <a:schemeClr val="tx2">
                <a:lumMod val="10000"/>
              </a:schemeClr>
            </a:solidFill>
          </a:ln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719F607C-D344-27C6-9FC7-0CC049FFD520}"/>
              </a:ext>
            </a:extLst>
          </p:cNvPr>
          <p:cNvSpPr/>
          <p:nvPr/>
        </p:nvSpPr>
        <p:spPr>
          <a:xfrm rot="5400000">
            <a:off x="4111052" y="-1427814"/>
            <a:ext cx="359764" cy="5433935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737EEA2-8184-2FA0-AF9B-43A0FCC74C97}"/>
              </a:ext>
            </a:extLst>
          </p:cNvPr>
          <p:cNvSpPr/>
          <p:nvPr/>
        </p:nvSpPr>
        <p:spPr>
          <a:xfrm rot="4313827">
            <a:off x="1703450" y="380384"/>
            <a:ext cx="163032" cy="499742"/>
          </a:xfrm>
          <a:prstGeom prst="downArrow">
            <a:avLst/>
          </a:prstGeom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0A38116-7F42-228B-1FBC-601901FF7469}"/>
              </a:ext>
            </a:extLst>
          </p:cNvPr>
          <p:cNvSpPr/>
          <p:nvPr/>
        </p:nvSpPr>
        <p:spPr>
          <a:xfrm>
            <a:off x="7057436" y="667696"/>
            <a:ext cx="163032" cy="499742"/>
          </a:xfrm>
          <a:prstGeom prst="downArrow">
            <a:avLst/>
          </a:prstGeom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C1966-3126-965A-DC91-B077DBB994BC}"/>
              </a:ext>
            </a:extLst>
          </p:cNvPr>
          <p:cNvSpPr txBox="1"/>
          <p:nvPr/>
        </p:nvSpPr>
        <p:spPr>
          <a:xfrm>
            <a:off x="3312826" y="2863121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EFC0D9-C845-DA49-26B2-E5BF13F8C564}"/>
              </a:ext>
            </a:extLst>
          </p:cNvPr>
          <p:cNvSpPr txBox="1"/>
          <p:nvPr/>
        </p:nvSpPr>
        <p:spPr>
          <a:xfrm>
            <a:off x="3630119" y="804472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Ports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86BC28-5D9A-0D94-0219-E4B43E84FBD8}"/>
              </a:ext>
            </a:extLst>
          </p:cNvPr>
          <p:cNvSpPr txBox="1"/>
          <p:nvPr/>
        </p:nvSpPr>
        <p:spPr>
          <a:xfrm>
            <a:off x="1951220" y="36975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Vulnerability Count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EFF3A-E845-F10C-28E0-AEDB202C71F5}"/>
              </a:ext>
            </a:extLst>
          </p:cNvPr>
          <p:cNvSpPr txBox="1"/>
          <p:nvPr/>
        </p:nvSpPr>
        <p:spPr>
          <a:xfrm>
            <a:off x="5831173" y="334780"/>
            <a:ext cx="1670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Aggregated Totals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902</Words>
  <Application>Microsoft Office PowerPoint</Application>
  <PresentationFormat>On-screen Show (16:9)</PresentationFormat>
  <Paragraphs>250</Paragraphs>
  <Slides>26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Montserrat ExtraBold</vt:lpstr>
      <vt:lpstr>Montserrat</vt:lpstr>
      <vt:lpstr>Montserrat Black</vt:lpstr>
      <vt:lpstr>Aptos Narrow</vt:lpstr>
      <vt:lpstr>Arial</vt:lpstr>
      <vt:lpstr>NYU Bold</vt:lpstr>
      <vt:lpstr>NYU Bold</vt:lpstr>
      <vt:lpstr>A Machine Learning Approach to Honeypot Detection</vt:lpstr>
      <vt:lpstr>What is a Honeypot</vt:lpstr>
      <vt:lpstr>Gathering Data</vt:lpstr>
      <vt:lpstr>Gathering Data</vt:lpstr>
      <vt:lpstr>&gt;150GB</vt:lpstr>
      <vt:lpstr>The Dataset</vt:lpstr>
      <vt:lpstr>Gathering Data</vt:lpstr>
      <vt:lpstr>Gathering Data</vt:lpstr>
      <vt:lpstr>PowerPoint Presentation</vt:lpstr>
      <vt:lpstr>Model Performance</vt:lpstr>
      <vt:lpstr>Reducing Dimensionality</vt:lpstr>
      <vt:lpstr>The Dataset v2</vt:lpstr>
      <vt:lpstr>Reducing Dimensionality</vt:lpstr>
      <vt:lpstr>Model Performance</vt:lpstr>
      <vt:lpstr>Anomaly Detection</vt:lpstr>
      <vt:lpstr>Gathering Data</vt:lpstr>
      <vt:lpstr>Gathering Data</vt:lpstr>
      <vt:lpstr>Gathering Data</vt:lpstr>
      <vt:lpstr>Implementation</vt:lpstr>
      <vt:lpstr>Gathering Data</vt:lpstr>
      <vt:lpstr>PowerPoint Presentation</vt:lpstr>
      <vt:lpstr>PowerPoint Presentation</vt:lpstr>
      <vt:lpstr>Conclusion</vt:lpstr>
      <vt:lpstr>Related Works</vt:lpstr>
      <vt:lpstr>Sources</vt:lpstr>
      <vt:lpstr>TEMPLATE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Cody Barr</dc:creator>
  <cp:lastModifiedBy>Cody Barr</cp:lastModifiedBy>
  <cp:revision>36</cp:revision>
  <dcterms:modified xsi:type="dcterms:W3CDTF">2025-11-30T20:09:03Z</dcterms:modified>
</cp:coreProperties>
</file>